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1" r:id="rId3"/>
    <p:sldId id="266" r:id="rId4"/>
    <p:sldId id="257" r:id="rId5"/>
    <p:sldId id="258" r:id="rId6"/>
    <p:sldId id="259" r:id="rId7"/>
    <p:sldId id="261" r:id="rId8"/>
    <p:sldId id="262" r:id="rId9"/>
    <p:sldId id="264" r:id="rId10"/>
    <p:sldId id="263" r:id="rId11"/>
    <p:sldId id="270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59739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9821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4275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4858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22410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1259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7534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0857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2885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3037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230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3F818-6463-49C6-90D4-66640ADACF9C}" type="datetimeFigureOut">
              <a:rPr lang="en-GB" smtClean="0"/>
              <a:pPr/>
              <a:t>22/11/2019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BD294-3878-47AD-9F8A-621C29F94C9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1928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cratch.mit.edu/projects/143326332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scratch.mit.edu/projects/143699447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cratch.mit.edu/projects/143326332/" TargetMode="External"/><Relationship Id="rId2" Type="http://schemas.openxmlformats.org/officeDocument/2006/relationships/hyperlink" Target="https://scratch.mit.edu/projects/14319211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ratch.mit.edu/projects/143699447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eb.eng.fiu.edu/~arellano/1002/Scratch/EGN-1002-Intro-to-Scratch-v05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erscienceuk.com/wp-content/uploads/2015/03/Lesson-1-Skills-Scrolling-Backgrounds1.ppt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mputerscienceuk.com/wp-content/uploads/2015/03/Lesson-1-Skills-Scrolling-Backgrounds1.ppt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cratch.mit.edu/projects/14319211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/>
              <a:t>EDUC2323 Computer Programming as a Tool for 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254468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6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908720"/>
            <a:ext cx="7056784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200" dirty="0"/>
              <a:t>Step 1 – Select a single sprite and position the sprite at the left edge of the stage.</a:t>
            </a:r>
          </a:p>
          <a:p>
            <a:endParaRPr lang="en-AU" sz="2200" dirty="0"/>
          </a:p>
          <a:p>
            <a:r>
              <a:rPr lang="en-AU" sz="2200" dirty="0"/>
              <a:t>Step 2 – Move your mouse to a position on the right edge of the stage and record the x and y coordinates.</a:t>
            </a:r>
          </a:p>
          <a:p>
            <a:endParaRPr lang="en-AU" sz="2200" dirty="0"/>
          </a:p>
          <a:p>
            <a:r>
              <a:rPr lang="en-AU" sz="2200" dirty="0"/>
              <a:t>Step 3 – Add the following motion command to your sprite and enter the x and y coordinates you recorded </a:t>
            </a:r>
          </a:p>
          <a:p>
            <a:endParaRPr lang="en-AU" sz="2200" dirty="0"/>
          </a:p>
          <a:p>
            <a:r>
              <a:rPr lang="en-AU" sz="2200" dirty="0"/>
              <a:t>Step 4 – Add a green flag above this glide block</a:t>
            </a:r>
          </a:p>
          <a:p>
            <a:endParaRPr lang="en-AU" sz="2200" dirty="0"/>
          </a:p>
          <a:p>
            <a:r>
              <a:rPr lang="en-AU" sz="2200" dirty="0"/>
              <a:t>Step 5 – Click the green flag to start your program </a:t>
            </a:r>
          </a:p>
          <a:p>
            <a:endParaRPr lang="en-AU" sz="2200" dirty="0"/>
          </a:p>
          <a:p>
            <a:r>
              <a:rPr lang="en-AU" sz="2200" dirty="0"/>
              <a:t>Step 6 – After execution click the red stop button </a:t>
            </a:r>
          </a:p>
          <a:p>
            <a:endParaRPr lang="en-AU" sz="2200" dirty="0"/>
          </a:p>
          <a:p>
            <a:r>
              <a:rPr lang="en-AU" sz="2200" dirty="0"/>
              <a:t>Step 7 – Click the green flag again – </a:t>
            </a:r>
            <a:r>
              <a:rPr lang="en-AU" sz="2200" b="1" dirty="0"/>
              <a:t>What happens? Why? What’s missing? </a:t>
            </a:r>
            <a:endParaRPr lang="en-AU" sz="2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Let’s try something…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1" y="3356992"/>
            <a:ext cx="2562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040560" y="65253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i="1" dirty="0"/>
              <a:t>dlupone.global2.vic.edu.au/files/2013/08/Scratch-1ekurb5.pptx</a:t>
            </a:r>
          </a:p>
          <a:p>
            <a:endParaRPr lang="en-GB" sz="1200" i="1" dirty="0"/>
          </a:p>
          <a:p>
            <a:endParaRPr lang="en-GB" sz="1200" dirty="0"/>
          </a:p>
        </p:txBody>
      </p:sp>
    </p:spTree>
    <p:extLst>
      <p:ext uri="{BB962C8B-B14F-4D97-AF65-F5344CB8AC3E}">
        <p14:creationId xmlns="" xmlns:p14="http://schemas.microsoft.com/office/powerpoint/2010/main" val="39328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/>
              <a:t>Introducing Sprite Cloning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hlinkClick r:id="rId2"/>
              </a:rPr>
              <a:t>https://scratch.mit.edu/projects/143326332</a:t>
            </a:r>
            <a:r>
              <a:rPr lang="en-GB" sz="2800" dirty="0" smtClean="0">
                <a:hlinkClick r:id="rId2"/>
              </a:rPr>
              <a:t>/</a:t>
            </a:r>
            <a:r>
              <a:rPr lang="en-GB" sz="2800" dirty="0" smtClean="0"/>
              <a:t> </a:t>
            </a:r>
            <a:endParaRPr lang="en-GB" sz="2800" dirty="0"/>
          </a:p>
        </p:txBody>
      </p:sp>
    </p:spTree>
    <p:extLst>
      <p:ext uri="{BB962C8B-B14F-4D97-AF65-F5344CB8AC3E}">
        <p14:creationId xmlns="" xmlns:p14="http://schemas.microsoft.com/office/powerpoint/2010/main" val="1408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/>
          </a:bodyPr>
          <a:lstStyle/>
          <a:p>
            <a:r>
              <a:rPr lang="en-GB" sz="2800" b="1" dirty="0"/>
              <a:t>Cloning sprites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6480720"/>
          </a:xfrm>
        </p:spPr>
        <p:txBody>
          <a:bodyPr>
            <a:normAutofit/>
          </a:bodyPr>
          <a:lstStyle/>
          <a:p>
            <a:r>
              <a:rPr lang="en-US" sz="2200" dirty="0"/>
              <a:t>Offers us a simple introduction to the world of Object Orientated Programming (OOP):</a:t>
            </a:r>
          </a:p>
          <a:p>
            <a:pPr lvl="1"/>
            <a:r>
              <a:rPr lang="en-US" sz="2200" dirty="0"/>
              <a:t>Class: </a:t>
            </a:r>
            <a:r>
              <a:rPr lang="en-US" altLang="en-US" sz="2200" dirty="0"/>
              <a:t>collection of sprite </a:t>
            </a:r>
            <a:r>
              <a:rPr lang="en-US" altLang="en-US" sz="2200" i="1" dirty="0"/>
              <a:t>templates</a:t>
            </a:r>
            <a:r>
              <a:rPr lang="en-US" altLang="en-US" sz="2200" dirty="0"/>
              <a:t> (e.g. cat, balloon, ball)</a:t>
            </a:r>
            <a:endParaRPr lang="en-US" sz="2200" dirty="0"/>
          </a:p>
          <a:p>
            <a:pPr lvl="1"/>
            <a:r>
              <a:rPr lang="en-US" sz="2200" dirty="0"/>
              <a:t>Object: (a </a:t>
            </a:r>
            <a:r>
              <a:rPr lang="en-US" sz="2200" i="1" dirty="0"/>
              <a:t>particular</a:t>
            </a:r>
            <a:r>
              <a:rPr lang="en-US" sz="2200" dirty="0"/>
              <a:t> sprite I’ve set up in a particular way, e.g. certain looks, scripts </a:t>
            </a:r>
            <a:r>
              <a:rPr lang="en-US" sz="2200" dirty="0" err="1"/>
              <a:t>etc</a:t>
            </a:r>
            <a:r>
              <a:rPr lang="en-US" sz="2200" dirty="0"/>
              <a:t> – called ‘properties’) – also called a ‘parent’ sprite</a:t>
            </a:r>
          </a:p>
          <a:p>
            <a:pPr lvl="1"/>
            <a:r>
              <a:rPr lang="en-US" sz="2200" dirty="0"/>
              <a:t>Instance: each individual clone of my sprite object –also called ‘child’ sprites</a:t>
            </a:r>
          </a:p>
          <a:p>
            <a:r>
              <a:rPr lang="en-US" sz="2200" dirty="0"/>
              <a:t>Clones ‘inherit’ the scripts, costumes, sounds and properties of the parent sprite, but can be modified separately once created</a:t>
            </a:r>
          </a:p>
          <a:p>
            <a:r>
              <a:rPr lang="en-US" sz="2200" dirty="0"/>
              <a:t>Cloning allows us to make copies of sprites </a:t>
            </a:r>
            <a:r>
              <a:rPr lang="en-US" sz="2200" i="1" dirty="0"/>
              <a:t>while</a:t>
            </a:r>
            <a:r>
              <a:rPr lang="en-US" sz="2200" dirty="0"/>
              <a:t> a program is running.</a:t>
            </a:r>
          </a:p>
          <a:p>
            <a:pPr lvl="1"/>
            <a:r>
              <a:rPr lang="en-US" sz="2200" dirty="0"/>
              <a:t>A very powerful technique for projects where you need lots of the same type of object (stars, bricks, planets, bubbles) , all behaving in the same way</a:t>
            </a:r>
          </a:p>
          <a:p>
            <a:r>
              <a:rPr lang="en-US" sz="2200" dirty="0"/>
              <a:t>You can have up to 300 clones created in Scratch at any one time</a:t>
            </a:r>
            <a:r>
              <a:rPr lang="en-US" sz="2200" dirty="0" smtClean="0"/>
              <a:t>. </a:t>
            </a:r>
            <a:endParaRPr lang="en-US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="" xmlns:p14="http://schemas.microsoft.com/office/powerpoint/2010/main" val="24762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356992"/>
            <a:ext cx="3009055" cy="279412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0769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ular Callout 1"/>
          <p:cNvSpPr/>
          <p:nvPr/>
        </p:nvSpPr>
        <p:spPr>
          <a:xfrm>
            <a:off x="1403648" y="188640"/>
            <a:ext cx="1296144" cy="432048"/>
          </a:xfrm>
          <a:prstGeom prst="wedgeRectCallout">
            <a:avLst>
              <a:gd name="adj1" fmla="val 224372"/>
              <a:gd name="adj2" fmla="val 21866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>
                <a:solidFill>
                  <a:schemeClr val="tx1"/>
                </a:solidFill>
              </a:rPr>
              <a:t>Class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1403648" y="2924944"/>
            <a:ext cx="1296144" cy="432048"/>
          </a:xfrm>
          <a:prstGeom prst="wedgeRectCallout">
            <a:avLst>
              <a:gd name="adj1" fmla="val 154509"/>
              <a:gd name="adj2" fmla="val 1303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>
                <a:solidFill>
                  <a:schemeClr val="tx1"/>
                </a:solidFill>
              </a:rPr>
              <a:t>Object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539552" y="4149080"/>
            <a:ext cx="1296144" cy="432048"/>
          </a:xfrm>
          <a:prstGeom prst="wedgeRectCallout">
            <a:avLst>
              <a:gd name="adj1" fmla="val 154509"/>
              <a:gd name="adj2" fmla="val 1303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 smtClean="0">
                <a:solidFill>
                  <a:schemeClr val="tx1"/>
                </a:solidFill>
              </a:rPr>
              <a:t>Instances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14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A final challenge…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3816424" cy="5733256"/>
          </a:xfrm>
        </p:spPr>
        <p:txBody>
          <a:bodyPr>
            <a:normAutofit lnSpcReduction="10000"/>
          </a:bodyPr>
          <a:lstStyle/>
          <a:p>
            <a:r>
              <a:rPr lang="en-GB" sz="2200" dirty="0" smtClean="0"/>
              <a:t>Check out this simple version of Whack-a-mole:</a:t>
            </a:r>
          </a:p>
          <a:p>
            <a:pPr lvl="1"/>
            <a:r>
              <a:rPr lang="en-GB" sz="1800" dirty="0">
                <a:hlinkClick r:id="rId2"/>
              </a:rPr>
              <a:t>https://scratch.mit.edu/projects/143699447</a:t>
            </a:r>
            <a:r>
              <a:rPr lang="en-GB" sz="1800" dirty="0" smtClean="0">
                <a:hlinkClick r:id="rId2"/>
              </a:rPr>
              <a:t>/</a:t>
            </a:r>
            <a:endParaRPr lang="en-GB" sz="1800" dirty="0" smtClean="0"/>
          </a:p>
          <a:p>
            <a:r>
              <a:rPr lang="en-GB" sz="2200" dirty="0" smtClean="0"/>
              <a:t>Grab a hard copy sheet of questions (or an electronic copy from Blackboard.</a:t>
            </a:r>
          </a:p>
          <a:p>
            <a:r>
              <a:rPr lang="en-GB" sz="2200" dirty="0" smtClean="0"/>
              <a:t>Work through these questions in as much detail as you can, checking the sprites, scripts and costumes in the project carefully.</a:t>
            </a:r>
          </a:p>
          <a:p>
            <a:r>
              <a:rPr lang="en-GB" sz="2200" dirty="0" smtClean="0"/>
              <a:t>Answering these questions accurately and in detail will confirm your understanding of lots of Scratch concepts and techniques from recent sessions…	</a:t>
            </a:r>
            <a:endParaRPr lang="en-GB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7551">
            <a:off x="5315725" y="1640553"/>
            <a:ext cx="2799596" cy="380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5088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Scratch Projects for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Movement Example</a:t>
            </a:r>
            <a:endParaRPr lang="en-GB" dirty="0" smtClean="0">
              <a:hlinkClick r:id="rId2"/>
            </a:endParaRPr>
          </a:p>
          <a:p>
            <a:r>
              <a:rPr lang="en-GB" dirty="0" smtClean="0">
                <a:hlinkClick r:id="rId2"/>
              </a:rPr>
              <a:t>https://scratch.mit.edu/projects/143192110/</a:t>
            </a:r>
            <a:endParaRPr lang="en-GB" dirty="0" smtClean="0"/>
          </a:p>
          <a:p>
            <a:endParaRPr lang="en-GB" dirty="0" smtClean="0">
              <a:hlinkClick r:id="rId3"/>
            </a:endParaRPr>
          </a:p>
          <a:p>
            <a:r>
              <a:rPr lang="en-GB" dirty="0" smtClean="0"/>
              <a:t>Cloning Example</a:t>
            </a:r>
            <a:endParaRPr lang="en-GB" dirty="0" smtClean="0">
              <a:hlinkClick r:id="rId3"/>
            </a:endParaRPr>
          </a:p>
          <a:p>
            <a:r>
              <a:rPr lang="en-GB" dirty="0" smtClean="0">
                <a:hlinkClick r:id="rId3"/>
              </a:rPr>
              <a:t>https://scratch.mit.edu/projects/143326332/ </a:t>
            </a:r>
          </a:p>
          <a:p>
            <a:endParaRPr lang="en-GB" dirty="0" smtClean="0">
              <a:hlinkClick r:id="rId3"/>
            </a:endParaRPr>
          </a:p>
          <a:p>
            <a:r>
              <a:rPr lang="en-GB" dirty="0" smtClean="0"/>
              <a:t>Whack-a-mole</a:t>
            </a:r>
            <a:endParaRPr lang="en-GB" dirty="0" smtClean="0">
              <a:hlinkClick r:id="rId3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3200" dirty="0" smtClean="0">
                <a:hlinkClick r:id="rId4"/>
              </a:rPr>
              <a:t>https://scratch.mit.edu/projects/143699447/</a:t>
            </a:r>
            <a:endParaRPr lang="en-GB" sz="3200" dirty="0" smtClean="0">
              <a:hlinkClick r:id="rId3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7192"/>
          </a:xfrm>
        </p:spPr>
        <p:txBody>
          <a:bodyPr>
            <a:normAutofit/>
          </a:bodyPr>
          <a:lstStyle/>
          <a:p>
            <a:r>
              <a:rPr lang="en-GB" sz="2200" dirty="0" smtClean="0"/>
              <a:t>Revising the coordinate system used in Scratch</a:t>
            </a:r>
          </a:p>
          <a:p>
            <a:r>
              <a:rPr lang="en-GB" sz="2200" dirty="0" smtClean="0"/>
              <a:t>Introducing sprite cloning</a:t>
            </a:r>
          </a:p>
          <a:p>
            <a:pPr lvl="1"/>
            <a:r>
              <a:rPr lang="en-GB" sz="2200" dirty="0" smtClean="0"/>
              <a:t>And elements of object oriented programming</a:t>
            </a:r>
          </a:p>
          <a:p>
            <a:r>
              <a:rPr lang="en-GB" sz="2200" dirty="0" smtClean="0"/>
              <a:t>A final challenge – analysing Whack-a-mole</a:t>
            </a:r>
          </a:p>
          <a:p>
            <a:r>
              <a:rPr lang="en-GB" sz="2200" dirty="0" smtClean="0"/>
              <a:t>And then… Individual work on projects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/>
          </a:p>
        </p:txBody>
      </p:sp>
    </p:spTree>
    <p:extLst>
      <p:ext uri="{BB962C8B-B14F-4D97-AF65-F5344CB8AC3E}">
        <p14:creationId xmlns="" xmlns:p14="http://schemas.microsoft.com/office/powerpoint/2010/main" val="19057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GB" sz="2800" b="1" dirty="0"/>
              <a:t>Scratch Stage Coordinates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75245"/>
            <a:ext cx="8229600" cy="5822107"/>
          </a:xfrm>
        </p:spPr>
        <p:txBody>
          <a:bodyPr>
            <a:normAutofit/>
          </a:bodyPr>
          <a:lstStyle/>
          <a:p>
            <a:r>
              <a:rPr lang="en-GB" sz="2200" dirty="0"/>
              <a:t>Scratch uses the ‘Cartesian’ coordinate system (</a:t>
            </a:r>
            <a:r>
              <a:rPr lang="en-GB" sz="2200" dirty="0" err="1"/>
              <a:t>x,y</a:t>
            </a:r>
            <a:r>
              <a:rPr lang="en-GB" sz="2200" dirty="0"/>
              <a:t>) to position sprites on the stage.</a:t>
            </a:r>
          </a:p>
          <a:p>
            <a:pPr lvl="1"/>
            <a:r>
              <a:rPr lang="en-GB" sz="2200" dirty="0"/>
              <a:t>First number (x) gives horizontal location</a:t>
            </a:r>
          </a:p>
          <a:p>
            <a:pPr lvl="1"/>
            <a:r>
              <a:rPr lang="en-GB" sz="2200" dirty="0"/>
              <a:t>Second number (y) gives vertical location</a:t>
            </a:r>
          </a:p>
          <a:p>
            <a:r>
              <a:rPr lang="en-GB" sz="2200" dirty="0"/>
              <a:t>The coordinates relate to pixels – the total area of the stage is 480 x 360 pixels:</a:t>
            </a:r>
          </a:p>
          <a:p>
            <a:pPr lvl="1"/>
            <a:r>
              <a:rPr lang="en-GB" sz="2200" dirty="0"/>
              <a:t>Values for x run from -240 to 240 (so 480 in total)</a:t>
            </a:r>
          </a:p>
          <a:p>
            <a:pPr lvl="1"/>
            <a:r>
              <a:rPr lang="en-GB" sz="2200" dirty="0"/>
              <a:t>Values for y run from -180 to 180 (so 360 in total)</a:t>
            </a:r>
          </a:p>
          <a:p>
            <a:r>
              <a:rPr lang="en-GB" sz="2200" dirty="0"/>
              <a:t>The pixel in the exact centre of the stage has the coordinates (0,0).</a:t>
            </a:r>
          </a:p>
          <a:p>
            <a:pPr lvl="1"/>
            <a:r>
              <a:rPr lang="en-GB" sz="1800" dirty="0"/>
              <a:t>So values for x from -240 to -1 are to the left of the screen, and…</a:t>
            </a:r>
          </a:p>
          <a:p>
            <a:pPr lvl="1"/>
            <a:r>
              <a:rPr lang="en-GB" sz="1800" dirty="0"/>
              <a:t>… Values for y from -180 to -1 are in the lower half of the screen</a:t>
            </a:r>
          </a:p>
          <a:p>
            <a:r>
              <a:rPr lang="en-GB" sz="2200" dirty="0"/>
              <a:t>You can always tell the coordinates of the mouse pointer on the screen using the readout in the bottom right corner of the Stage</a:t>
            </a:r>
          </a:p>
          <a:p>
            <a:r>
              <a:rPr lang="en-GB" sz="2200" dirty="0"/>
              <a:t>By default, the coordinate of a sprite is regarded as its centre, but this can be changed in the costume editor.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="" xmlns:p14="http://schemas.microsoft.com/office/powerpoint/2010/main" val="5884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10006" y="1347830"/>
            <a:ext cx="6393876" cy="3719727"/>
            <a:chOff x="1607124" y="1143000"/>
            <a:chExt cx="6393876" cy="3719727"/>
          </a:xfrm>
        </p:grpSpPr>
        <p:sp>
          <p:nvSpPr>
            <p:cNvPr id="5" name="Rectangle 4"/>
            <p:cNvSpPr/>
            <p:nvPr/>
          </p:nvSpPr>
          <p:spPr>
            <a:xfrm>
              <a:off x="2590800" y="1828800"/>
              <a:ext cx="3657600" cy="2743200"/>
            </a:xfrm>
            <a:prstGeom prst="rect">
              <a:avLst/>
            </a:prstGeom>
            <a:solidFill>
              <a:schemeClr val="accent1">
                <a:alpha val="51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248400" y="15240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180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269184" y="4188688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-180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07124" y="4216396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-180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71776" y="1517076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180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343400" y="3163669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0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311650" y="315595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586037" y="448151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162674" y="44815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162674" y="182403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2586037" y="182403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20000" y="2743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62400" y="1143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 flipH="1" flipV="1">
            <a:off x="4346284" y="1424031"/>
            <a:ext cx="27271" cy="4038599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88682" y="3405229"/>
            <a:ext cx="7162800" cy="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660398" y="6453336"/>
            <a:ext cx="65282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hlinkClick r:id="rId2"/>
              </a:rPr>
              <a:t>http://web.eng.fiu.edu/~arellano/1002/Scratch/EGN-1002-Intro-to-Scratch-v05.pptx</a:t>
            </a:r>
            <a:endParaRPr lang="en-GB" sz="1200" dirty="0"/>
          </a:p>
        </p:txBody>
      </p:sp>
    </p:spTree>
    <p:extLst>
      <p:ext uri="{BB962C8B-B14F-4D97-AF65-F5344CB8AC3E}">
        <p14:creationId xmlns="" xmlns:p14="http://schemas.microsoft.com/office/powerpoint/2010/main" val="208065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/>
          <a:srcRect l="43874"/>
          <a:stretch/>
        </p:blipFill>
        <p:spPr>
          <a:xfrm>
            <a:off x="3635896" y="3603451"/>
            <a:ext cx="5308526" cy="3209925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557872" y="116632"/>
            <a:ext cx="6393876" cy="3719727"/>
            <a:chOff x="1607124" y="1143000"/>
            <a:chExt cx="6393876" cy="3719727"/>
          </a:xfrm>
        </p:grpSpPr>
        <p:sp>
          <p:nvSpPr>
            <p:cNvPr id="7" name="Rectangle 6"/>
            <p:cNvSpPr/>
            <p:nvPr/>
          </p:nvSpPr>
          <p:spPr>
            <a:xfrm>
              <a:off x="2590800" y="1828800"/>
              <a:ext cx="3657600" cy="2743200"/>
            </a:xfrm>
            <a:prstGeom prst="rect">
              <a:avLst/>
            </a:prstGeom>
            <a:solidFill>
              <a:schemeClr val="accent1">
                <a:alpha val="51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248400" y="1524000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180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69184" y="4188688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-180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607124" y="4216396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-180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671776" y="1517076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-240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180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43400" y="3163669"/>
              <a:ext cx="1066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0</a:t>
              </a:r>
            </a:p>
            <a:p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y </a:t>
              </a:r>
              <a:r>
                <a:rPr lang="en-US" dirty="0">
                  <a:latin typeface="Times New Roman" pitchFamily="18" charset="0"/>
                  <a:cs typeface="Times New Roman" pitchFamily="18" charset="0"/>
                </a:rPr>
                <a:t>= 0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4311650" y="3155950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2586037" y="4481511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162674" y="4481519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162674" y="182403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586037" y="1824037"/>
              <a:ext cx="91440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620000" y="27432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962400" y="1143000"/>
              <a:ext cx="381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flipH="1" flipV="1">
            <a:off x="3294150" y="192833"/>
            <a:ext cx="27271" cy="4038599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-363452" y="2174031"/>
            <a:ext cx="7162800" cy="0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92882" y="4372069"/>
            <a:ext cx="28430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Here are examples of how we can relate this grid to Scratch instruction blocks. There are two types: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Relative position blocks (e.g. change by)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Absolute position blocks</a:t>
            </a:r>
            <a:br>
              <a:rPr lang="en-GB" dirty="0"/>
            </a:br>
            <a:r>
              <a:rPr lang="en-GB" dirty="0"/>
              <a:t>(e.g. set x to)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7746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26044" y="1256212"/>
            <a:ext cx="4339859" cy="435771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 rot="16200000" flipH="1">
            <a:off x="1617115" y="3435071"/>
            <a:ext cx="435771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 rot="10800000" flipH="1">
            <a:off x="1626044" y="3435071"/>
            <a:ext cx="433985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54871" y="827584"/>
            <a:ext cx="717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Y-axis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481" y="3256476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X-axis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72467" y="3470791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-240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90853" y="347079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86978" y="120325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180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7612" y="2420890"/>
            <a:ext cx="675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(0, 0)</a:t>
            </a:r>
          </a:p>
          <a:p>
            <a:pPr algn="ctr"/>
            <a:r>
              <a:rPr lang="en-GB" i="1" dirty="0"/>
              <a:t>(</a:t>
            </a:r>
            <a:r>
              <a:rPr lang="en-GB" i="1" dirty="0" err="1"/>
              <a:t>x,y</a:t>
            </a:r>
            <a:r>
              <a:rPr lang="en-GB" i="1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73223" y="510755"/>
            <a:ext cx="1848128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What is the position of the: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Star</a:t>
            </a:r>
          </a:p>
          <a:p>
            <a:pPr marL="342900" indent="-342900">
              <a:buAutoNum type="arabicParenR"/>
            </a:pPr>
            <a:r>
              <a:rPr lang="en-GB" dirty="0"/>
              <a:t>Square</a:t>
            </a:r>
          </a:p>
          <a:p>
            <a:pPr marL="342900" indent="-342900">
              <a:buAutoNum type="arabicParenR"/>
            </a:pPr>
            <a:r>
              <a:rPr lang="en-GB" dirty="0"/>
              <a:t>Triangle</a:t>
            </a:r>
          </a:p>
          <a:p>
            <a:pPr marL="342900" indent="-342900">
              <a:buAutoNum type="arabicParenR"/>
            </a:pPr>
            <a:r>
              <a:rPr lang="en-GB" dirty="0"/>
              <a:t>Rectangle</a:t>
            </a:r>
          </a:p>
          <a:p>
            <a:pPr marL="342900" indent="-342900">
              <a:buAutoNum type="arabicParenR"/>
            </a:pPr>
            <a:r>
              <a:rPr lang="en-GB" dirty="0"/>
              <a:t>Cat</a:t>
            </a:r>
          </a:p>
        </p:txBody>
      </p:sp>
      <p:sp>
        <p:nvSpPr>
          <p:cNvPr id="16" name="5-Point Star 15"/>
          <p:cNvSpPr/>
          <p:nvPr/>
        </p:nvSpPr>
        <p:spPr>
          <a:xfrm>
            <a:off x="1492099" y="1064290"/>
            <a:ext cx="348833" cy="405054"/>
          </a:xfrm>
          <a:prstGeom prst="star5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808276" y="5463640"/>
            <a:ext cx="264949" cy="3416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Isosceles Triangle 17"/>
          <p:cNvSpPr/>
          <p:nvPr/>
        </p:nvSpPr>
        <p:spPr>
          <a:xfrm>
            <a:off x="1475039" y="3244691"/>
            <a:ext cx="271590" cy="3262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3563382" y="5558420"/>
            <a:ext cx="467717" cy="31997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230399" y="5256741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-180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67744" y="6464369"/>
            <a:ext cx="83529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hlinkClick r:id="rId3"/>
              </a:rPr>
              <a:t>https://computerscienceuk.com/wp-content/uploads/2015/03/Lesson-1-Skills-Scrolling-Backgrounds1.pptx</a:t>
            </a:r>
            <a:endParaRPr lang="en-GB" sz="1200" dirty="0"/>
          </a:p>
        </p:txBody>
      </p:sp>
    </p:spTree>
    <p:extLst>
      <p:ext uri="{BB962C8B-B14F-4D97-AF65-F5344CB8AC3E}">
        <p14:creationId xmlns="" xmlns:p14="http://schemas.microsoft.com/office/powerpoint/2010/main" val="8370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26044" y="1256212"/>
            <a:ext cx="4339859" cy="435771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cxnSp>
        <p:nvCxnSpPr>
          <p:cNvPr id="6" name="Straight Connector 5"/>
          <p:cNvCxnSpPr>
            <a:stCxn id="5" idx="0"/>
            <a:endCxn id="5" idx="2"/>
          </p:cNvCxnSpPr>
          <p:nvPr/>
        </p:nvCxnSpPr>
        <p:spPr>
          <a:xfrm rot="16200000" flipH="1">
            <a:off x="1617115" y="3435071"/>
            <a:ext cx="435771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5" idx="1"/>
            <a:endCxn id="5" idx="3"/>
          </p:cNvCxnSpPr>
          <p:nvPr/>
        </p:nvCxnSpPr>
        <p:spPr>
          <a:xfrm rot="10800000" flipH="1">
            <a:off x="1626044" y="3435071"/>
            <a:ext cx="433985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54871" y="827584"/>
            <a:ext cx="717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Y-axis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481" y="3256476"/>
            <a:ext cx="72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X-axis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72467" y="3470791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-240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90853" y="347079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240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86978" y="120325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180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7612" y="2420890"/>
            <a:ext cx="675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(0, 0)</a:t>
            </a:r>
          </a:p>
          <a:p>
            <a:pPr algn="ctr"/>
            <a:r>
              <a:rPr lang="en-GB" i="1" dirty="0"/>
              <a:t>(</a:t>
            </a:r>
            <a:r>
              <a:rPr lang="en-GB" i="1" dirty="0" err="1"/>
              <a:t>x,y</a:t>
            </a:r>
            <a:r>
              <a:rPr lang="en-GB" i="1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4868" y="674490"/>
            <a:ext cx="2441922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What is the position of the: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Star (-240,180)</a:t>
            </a:r>
          </a:p>
          <a:p>
            <a:pPr marL="342900" indent="-342900">
              <a:buAutoNum type="arabicParenR"/>
            </a:pPr>
            <a:r>
              <a:rPr lang="en-GB" dirty="0"/>
              <a:t>Square (240, -180)</a:t>
            </a:r>
          </a:p>
          <a:p>
            <a:pPr marL="342900" indent="-342900">
              <a:buAutoNum type="arabicParenR"/>
            </a:pPr>
            <a:r>
              <a:rPr lang="en-GB" dirty="0"/>
              <a:t>Triangle (-240, 0)</a:t>
            </a:r>
          </a:p>
          <a:p>
            <a:pPr marL="342900" indent="-342900">
              <a:buAutoNum type="arabicParenR"/>
            </a:pPr>
            <a:r>
              <a:rPr lang="en-GB" dirty="0"/>
              <a:t>Rectangle (0, -180)</a:t>
            </a:r>
          </a:p>
          <a:p>
            <a:pPr marL="342900" indent="-342900">
              <a:buAutoNum type="arabicParenR"/>
            </a:pPr>
            <a:r>
              <a:rPr lang="en-GB" dirty="0"/>
              <a:t>Cat (0,0)</a:t>
            </a:r>
          </a:p>
        </p:txBody>
      </p:sp>
      <p:sp>
        <p:nvSpPr>
          <p:cNvPr id="16" name="5-Point Star 15"/>
          <p:cNvSpPr/>
          <p:nvPr/>
        </p:nvSpPr>
        <p:spPr>
          <a:xfrm>
            <a:off x="1492099" y="1064290"/>
            <a:ext cx="348833" cy="405054"/>
          </a:xfrm>
          <a:prstGeom prst="star5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808276" y="5463640"/>
            <a:ext cx="264949" cy="3416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Isosceles Triangle 17"/>
          <p:cNvSpPr/>
          <p:nvPr/>
        </p:nvSpPr>
        <p:spPr>
          <a:xfrm>
            <a:off x="1475039" y="3244691"/>
            <a:ext cx="271590" cy="3262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3563382" y="5558420"/>
            <a:ext cx="467717" cy="31997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3230399" y="5256741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-180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67744" y="6464369"/>
            <a:ext cx="83529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hlinkClick r:id="rId3"/>
              </a:rPr>
              <a:t>https://computerscienceuk.com/wp-content/uploads/2015/03/Lesson-1-Skills-Scrolling-Backgrounds1.pptx</a:t>
            </a:r>
            <a:endParaRPr lang="en-GB" sz="1200" dirty="0"/>
          </a:p>
        </p:txBody>
      </p:sp>
    </p:spTree>
    <p:extLst>
      <p:ext uri="{BB962C8B-B14F-4D97-AF65-F5344CB8AC3E}">
        <p14:creationId xmlns="" xmlns:p14="http://schemas.microsoft.com/office/powerpoint/2010/main" val="33481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Using coordinates to animate and control sprite movements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Check out:</a:t>
            </a:r>
          </a:p>
          <a:p>
            <a:pPr marL="0" indent="0">
              <a:buNone/>
            </a:pPr>
            <a:r>
              <a:rPr lang="en-GB" sz="2200" dirty="0">
                <a:hlinkClick r:id="rId2"/>
              </a:rPr>
              <a:t>https://scratch.mit.edu/projects/143192110/</a:t>
            </a:r>
            <a:endParaRPr lang="en-GB" sz="2200" dirty="0"/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="" xmlns:p14="http://schemas.microsoft.com/office/powerpoint/2010/main" val="39903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825</Words>
  <Application>Microsoft Office PowerPoint</Application>
  <PresentationFormat>On-screen Show (4:3)</PresentationFormat>
  <Paragraphs>127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EDUC2323 Computer Programming as a Tool for Learning</vt:lpstr>
      <vt:lpstr>Scratch Projects for Today</vt:lpstr>
      <vt:lpstr>Plan</vt:lpstr>
      <vt:lpstr>Scratch Stage Coordinates </vt:lpstr>
      <vt:lpstr>Slide 5</vt:lpstr>
      <vt:lpstr>Slide 6</vt:lpstr>
      <vt:lpstr>Slide 7</vt:lpstr>
      <vt:lpstr>Slide 8</vt:lpstr>
      <vt:lpstr>Using coordinates to animate and control sprite movements</vt:lpstr>
      <vt:lpstr>Let’s try something…</vt:lpstr>
      <vt:lpstr>Introducing Sprite Cloning</vt:lpstr>
      <vt:lpstr>Cloning sprites</vt:lpstr>
      <vt:lpstr>Slide 13</vt:lpstr>
      <vt:lpstr>A final challenge…</vt:lpstr>
    </vt:vector>
  </TitlesOfParts>
  <Company>De Montfort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Matthew Dean</cp:lastModifiedBy>
  <cp:revision>27</cp:revision>
  <dcterms:created xsi:type="dcterms:W3CDTF">2017-02-02T11:45:55Z</dcterms:created>
  <dcterms:modified xsi:type="dcterms:W3CDTF">2019-11-22T11:18:23Z</dcterms:modified>
</cp:coreProperties>
</file>